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38" r:id="rId2"/>
    <p:sldId id="339" r:id="rId3"/>
    <p:sldId id="435" r:id="rId4"/>
    <p:sldId id="442" r:id="rId5"/>
    <p:sldId id="439" r:id="rId6"/>
    <p:sldId id="443" r:id="rId7"/>
    <p:sldId id="448" r:id="rId8"/>
    <p:sldId id="449" r:id="rId9"/>
    <p:sldId id="433" r:id="rId10"/>
    <p:sldId id="447" r:id="rId11"/>
    <p:sldId id="429" r:id="rId12"/>
  </p:sldIdLst>
  <p:sldSz cx="9144000" cy="5143500" type="screen16x9"/>
  <p:notesSz cx="6858000" cy="9144000"/>
  <p:defaultTextStyle>
    <a:lvl1pPr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1pPr>
    <a:lvl2pPr indent="457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2pPr>
    <a:lvl3pPr indent="914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3pPr>
    <a:lvl4pPr indent="1371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4pPr>
    <a:lvl5pPr indent="18288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5pPr>
    <a:lvl6pPr indent="22860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6pPr>
    <a:lvl7pPr indent="2743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7pPr>
    <a:lvl8pPr indent="3200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8pPr>
    <a:lvl9pPr indent="3657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9"/>
          </a:solidFill>
        </a:fill>
      </a:tcStyle>
    </a:wholeTbl>
    <a:band2H>
      <a:tcTxStyle/>
      <a:tcStyle>
        <a:tcBdr/>
        <a:fill>
          <a:solidFill>
            <a:srgbClr val="E7EE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6CD"/>
          </a:solidFill>
        </a:fill>
      </a:tcStyle>
    </a:wholeTbl>
    <a:band2H>
      <a:tcTxStyle/>
      <a:tcStyle>
        <a:tcBdr/>
        <a:fill>
          <a:solidFill>
            <a:srgbClr val="FCEC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1DA"/>
          </a:solidFill>
        </a:fill>
      </a:tcStyle>
    </a:wholeTbl>
    <a:band2H>
      <a:tcTxStyle/>
      <a:tcStyle>
        <a:tcBdr/>
        <a:fill>
          <a:solidFill>
            <a:srgbClr val="EBE9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61770" autoAdjust="0"/>
  </p:normalViewPr>
  <p:slideViewPr>
    <p:cSldViewPr snapToGrid="0" snapToObjects="1">
      <p:cViewPr>
        <p:scale>
          <a:sx n="130" d="100"/>
          <a:sy n="130" d="100"/>
        </p:scale>
        <p:origin x="-568" y="-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976649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Search: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=&lt;key&gt; -</a:t>
            </a:r>
            <a:r>
              <a:rPr lang="en-US" dirty="0" smtClean="0"/>
              <a:t>-</a:t>
            </a:r>
            <a:r>
              <a:rPr lang="en-US" dirty="0" err="1" smtClean="0"/>
              <a:t>consumerSecret</a:t>
            </a:r>
            <a:r>
              <a:rPr lang="en-US" dirty="0" smtClean="0"/>
              <a:t>=&lt;secret&gt; -</a:t>
            </a:r>
            <a:r>
              <a:rPr lang="en-US" dirty="0" smtClean="0"/>
              <a:t>-</a:t>
            </a:r>
            <a:r>
              <a:rPr lang="en-US" dirty="0" smtClean="0"/>
              <a:t>query</a:t>
            </a:r>
            <a:r>
              <a:rPr lang="en-US" dirty="0" smtClean="0"/>
              <a:t>='#</a:t>
            </a:r>
            <a:r>
              <a:rPr lang="en-US" dirty="0" err="1" smtClean="0"/>
              <a:t>marchmadness</a:t>
            </a:r>
            <a:r>
              <a:rPr lang="en-US" dirty="0" smtClean="0"/>
              <a:t>' |  log" --deploy</a:t>
            </a:r>
          </a:p>
          <a:p>
            <a:endParaRPr lang="en-US" dirty="0" smtClean="0"/>
          </a:p>
          <a:p>
            <a:r>
              <a:rPr lang="en-US" dirty="0" smtClean="0"/>
              <a:t>Search + Splitter:</a:t>
            </a:r>
          </a:p>
          <a:p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=&lt;key&gt; </a:t>
            </a:r>
            <a:r>
              <a:rPr lang="en-US" dirty="0" smtClean="0"/>
              <a:t>--</a:t>
            </a:r>
            <a:r>
              <a:rPr lang="en-US" dirty="0" err="1" smtClean="0"/>
              <a:t>consumerSecret</a:t>
            </a:r>
            <a:r>
              <a:rPr lang="en-US" dirty="0" smtClean="0"/>
              <a:t>=&lt;secret&gt;</a:t>
            </a:r>
            <a:r>
              <a:rPr lang="en-US" baseline="0" dirty="0" smtClean="0"/>
              <a:t> </a:t>
            </a:r>
            <a:r>
              <a:rPr lang="en-US" dirty="0" smtClean="0"/>
              <a:t>-</a:t>
            </a:r>
            <a:r>
              <a:rPr lang="en-US" dirty="0" smtClean="0"/>
              <a:t>-query='#</a:t>
            </a:r>
            <a:r>
              <a:rPr lang="en-US" dirty="0" err="1" smtClean="0"/>
              <a:t>marchmadness</a:t>
            </a:r>
            <a:r>
              <a:rPr lang="en-US" dirty="0" smtClean="0"/>
              <a:t>' | splitter --expression=#</a:t>
            </a:r>
            <a:r>
              <a:rPr lang="en-US" dirty="0" err="1" smtClean="0"/>
              <a:t>jsonPath</a:t>
            </a:r>
            <a:r>
              <a:rPr lang="en-US" dirty="0" smtClean="0"/>
              <a:t>(</a:t>
            </a:r>
            <a:r>
              <a:rPr lang="en-US" dirty="0" err="1" smtClean="0"/>
              <a:t>payload,'$.text</a:t>
            </a:r>
            <a:r>
              <a:rPr lang="en-US" dirty="0" smtClean="0"/>
              <a:t>') | log" –deploy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Search</a:t>
            </a:r>
            <a:r>
              <a:rPr lang="en-US" baseline="0" dirty="0" smtClean="0"/>
              <a:t> + Splitter + Filtering</a:t>
            </a:r>
            <a:endParaRPr lang="en-US" dirty="0" smtClean="0"/>
          </a:p>
          <a:p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=&lt;key&gt; </a:t>
            </a:r>
            <a:r>
              <a:rPr lang="en-US" dirty="0" smtClean="0"/>
              <a:t>--</a:t>
            </a:r>
            <a:r>
              <a:rPr lang="en-US" dirty="0" err="1" smtClean="0"/>
              <a:t>consumerSecret</a:t>
            </a:r>
            <a:r>
              <a:rPr lang="en-US" dirty="0" smtClean="0"/>
              <a:t>=&lt;secret&gt; </a:t>
            </a:r>
            <a:r>
              <a:rPr lang="en-US" dirty="0" smtClean="0"/>
              <a:t>--query='#</a:t>
            </a:r>
            <a:r>
              <a:rPr lang="en-US" dirty="0" err="1" smtClean="0"/>
              <a:t>marchmadness</a:t>
            </a:r>
            <a:r>
              <a:rPr lang="en-US" dirty="0" smtClean="0"/>
              <a:t>' | splitter --expression=#</a:t>
            </a:r>
            <a:r>
              <a:rPr lang="en-US" dirty="0" err="1" smtClean="0"/>
              <a:t>jsonPath</a:t>
            </a:r>
            <a:r>
              <a:rPr lang="en-US" dirty="0" smtClean="0"/>
              <a:t>(</a:t>
            </a:r>
            <a:r>
              <a:rPr lang="en-US" dirty="0" err="1" smtClean="0"/>
              <a:t>payload,'$.text</a:t>
            </a:r>
            <a:r>
              <a:rPr lang="en-US" dirty="0" smtClean="0"/>
              <a:t>') | log" –deploy</a:t>
            </a:r>
          </a:p>
          <a:p>
            <a:endParaRPr lang="en-US" dirty="0" smtClean="0"/>
          </a:p>
          <a:p>
            <a:r>
              <a:rPr lang="en-US" dirty="0" smtClean="0"/>
              <a:t>Tap for counter:</a:t>
            </a:r>
          </a:p>
          <a:p>
            <a:r>
              <a:rPr lang="en-US" dirty="0" smtClean="0"/>
              <a:t>stream create </a:t>
            </a:r>
            <a:r>
              <a:rPr lang="en-US" dirty="0" err="1" smtClean="0"/>
              <a:t>tweetlang</a:t>
            </a:r>
            <a:r>
              <a:rPr lang="en-US" dirty="0" smtClean="0"/>
              <a:t>  --definition "</a:t>
            </a:r>
            <a:r>
              <a:rPr lang="en-US" dirty="0" err="1" smtClean="0"/>
              <a:t>tap:stream:tweettest</a:t>
            </a:r>
            <a:r>
              <a:rPr lang="en-US" dirty="0" smtClean="0"/>
              <a:t> &gt; field-value-counter --</a:t>
            </a:r>
            <a:r>
              <a:rPr lang="en-US" dirty="0" err="1" smtClean="0"/>
              <a:t>fieldName</a:t>
            </a:r>
            <a:r>
              <a:rPr lang="en-US" dirty="0" smtClean="0"/>
              <a:t>=</a:t>
            </a:r>
            <a:r>
              <a:rPr lang="en-US" dirty="0" err="1" smtClean="0"/>
              <a:t>lang</a:t>
            </a:r>
            <a:r>
              <a:rPr lang="en-US" dirty="0" smtClean="0"/>
              <a:t>" --deploy</a:t>
            </a:r>
          </a:p>
          <a:p>
            <a:endParaRPr lang="en-US" dirty="0" smtClean="0"/>
          </a:p>
          <a:p>
            <a:r>
              <a:rPr lang="en-US" dirty="0" smtClean="0"/>
              <a:t>See counter:</a:t>
            </a:r>
          </a:p>
          <a:p>
            <a:r>
              <a:rPr lang="en-US" dirty="0" smtClean="0"/>
              <a:t>field-value-counter display --name </a:t>
            </a:r>
            <a:r>
              <a:rPr lang="en-US" dirty="0" err="1" smtClean="0"/>
              <a:t>tweetlang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4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5" name="Shape 1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83" name="Shape 83"/>
          <p:cNvSpPr/>
          <p:nvPr/>
        </p:nvSpPr>
        <p:spPr>
          <a:xfrm>
            <a:off x="366713" y="5021495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8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420528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90" name="Shape 90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7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0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3" name="Picture 112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1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2" name="Picture 121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2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votal_T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432" y="4813732"/>
            <a:ext cx="952501" cy="3729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votal Title Slide">
    <p:bg>
      <p:bgPr>
        <a:solidFill>
          <a:srgbClr val="339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1701800" y="3094038"/>
            <a:ext cx="5689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A NEW PLATFORM </a:t>
            </a: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FOR A NEW ERA</a:t>
            </a:r>
          </a:p>
        </p:txBody>
      </p:sp>
      <p:pic>
        <p:nvPicPr>
          <p:cNvPr id="18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4850" y="1658938"/>
            <a:ext cx="5194300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22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017587" y="1739235"/>
            <a:ext cx="6048378" cy="621379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1026052" y="2447127"/>
            <a:ext cx="6048376" cy="561182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228600" indent="228600"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1234439" indent="-320039">
              <a:buClrTx/>
              <a:buFontTx/>
              <a:buChar char="•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1727200" indent="-355600">
              <a:buClrTx/>
              <a:buFontTx/>
              <a:buChar char="–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2184400" indent="-355600">
              <a:buClrTx/>
              <a:buFontTx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27" name="Shape 27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0"/>
            <a:ext cx="9144000" cy="216850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FBFB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2728911" y="1003399"/>
            <a:ext cx="6048378" cy="1222276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728913" y="2455863"/>
            <a:ext cx="6048376" cy="18923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/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2800"/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2800"/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2800"/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36" name="Shape 3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3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4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670455" y="1674284"/>
            <a:ext cx="7620001" cy="1354217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 anchor="b"/>
          <a:lstStyle>
            <a:lvl1pPr>
              <a:defRPr sz="96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96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45" name="Shape 45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4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idx="3"/>
          </p:nvPr>
        </p:nvSpPr>
        <p:spPr>
          <a:xfrm>
            <a:off x="364562" y="1078807"/>
            <a:ext cx="8407401" cy="3429001"/>
          </a:xfrm>
          <a:prstGeom prst="rect">
            <a:avLst/>
          </a:prstGeom>
        </p:spPr>
        <p:txBody>
          <a:bodyPr lIns="45719" tIns="45719" rIns="45719" bIns="45719"/>
          <a:lstStyle/>
          <a:p>
            <a:pPr lvl="0">
              <a:spcBef>
                <a:spcPts val="600"/>
              </a:spcBef>
              <a:buClr>
                <a:srgbClr val="2C95DD"/>
              </a:buClr>
              <a:buFont typeface="Arial"/>
              <a:defRPr sz="28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8" name="Shape 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3" name="Shape 73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4" name="leftmedia.gif"/>
          <p:cNvPicPr/>
          <p:nvPr/>
        </p:nvPicPr>
        <p:blipFill>
          <a:blip/>
          <a:srcRect/>
          <a:stretch>
            <a:fillRect/>
          </a:stretch>
        </p:blipFill>
        <p:spPr>
          <a:xfrm>
            <a:off x="373941" y="1063724"/>
            <a:ext cx="2080364" cy="3390901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728914" y="1074737"/>
            <a:ext cx="6045201" cy="3429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pic>
        <p:nvPicPr>
          <p:cNvPr id="7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366714" y="1074737"/>
            <a:ext cx="84105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" name="Shape 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" name="pasted-image.pdf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5" r:id="rId15"/>
    <p:sldLayoutId id="2147483666" r:id="rId16"/>
    <p:sldLayoutId id="2147483667" r:id="rId17"/>
    <p:sldLayoutId id="2147483672" r:id="rId18"/>
    <p:sldLayoutId id="2147483675" r:id="rId19"/>
  </p:sldLayoutIdLst>
  <p:transition xmlns:p14="http://schemas.microsoft.com/office/powerpoint/2010/main" spd="med"/>
  <p:txStyles>
    <p:titleStyle>
      <a:lvl1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1pPr>
      <a:lvl2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2pPr>
      <a:lvl3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3pPr>
      <a:lvl4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4pPr>
      <a:lvl5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5pPr>
      <a:lvl6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6pPr>
      <a:lvl7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7pPr>
      <a:lvl8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8pPr>
      <a:lvl9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228600" indent="-22860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1pPr>
      <a:lvl2pPr marL="800100" indent="-342900">
        <a:spcBef>
          <a:spcPts val="1200"/>
        </a:spcBef>
        <a:buClr>
          <a:srgbClr val="33928A"/>
        </a:buClr>
        <a:buSzPct val="100000"/>
        <a:buFont typeface="Wingdings"/>
        <a:buChar char="–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2pPr>
      <a:lvl3pPr marL="1257300" indent="-342900">
        <a:spcBef>
          <a:spcPts val="1200"/>
        </a:spcBef>
        <a:buClr>
          <a:srgbClr val="33928A"/>
        </a:buClr>
        <a:buSzPct val="100000"/>
        <a:buFont typeface="Wingdings"/>
        <a:buChar char="▪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3pPr>
      <a:lvl4pPr marL="1946276" indent="-574676">
        <a:spcBef>
          <a:spcPts val="1200"/>
        </a:spcBef>
        <a:buClr>
          <a:srgbClr val="33928A"/>
        </a:buClr>
        <a:buSzPct val="100000"/>
        <a:buFont typeface="Wingdings"/>
        <a:buChar char="—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4pPr>
      <a:lvl5pPr marL="2327563" indent="-498763">
        <a:spcBef>
          <a:spcPts val="1200"/>
        </a:spcBef>
        <a:buClr>
          <a:srgbClr val="33928A"/>
        </a:buClr>
        <a:buSzPct val="100000"/>
        <a:buFont typeface="Wingdings"/>
        <a:buChar char="»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5pPr>
      <a:lvl6pPr marL="25603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6pPr>
      <a:lvl7pPr marL="30175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7pPr>
      <a:lvl8pPr marL="34747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8pPr>
      <a:lvl9pPr marL="39319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1pPr>
      <a:lvl2pPr indent="457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2pPr>
      <a:lvl3pPr indent="914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3pPr>
      <a:lvl4pPr indent="1371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4pPr>
      <a:lvl5pPr indent="18288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5pPr>
      <a:lvl6pPr indent="22860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6pPr>
      <a:lvl7pPr indent="2743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7pPr>
      <a:lvl8pPr indent="3200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8pPr>
      <a:lvl9pPr indent="3657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8803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2" y="302843"/>
            <a:ext cx="7218487" cy="4143440"/>
          </a:xfrm>
          <a:prstGeom prst="rect">
            <a:avLst/>
          </a:prstGeom>
        </p:spPr>
      </p:pic>
      <p:pic>
        <p:nvPicPr>
          <p:cNvPr id="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5076" y="1553305"/>
            <a:ext cx="3930117" cy="289059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/>
          <p:cNvSpPr/>
          <p:nvPr/>
        </p:nvSpPr>
        <p:spPr>
          <a:xfrm>
            <a:off x="1107816" y="4643542"/>
            <a:ext cx="6565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Hebrew"/>
                <a:cs typeface="Arial Hebrew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Arial Hebrew"/>
                <a:cs typeface="Arial Hebrew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Arial Hebrew"/>
                <a:cs typeface="Arial Hebrew"/>
              </a:rPr>
              <a:t> clone http</a:t>
            </a:r>
            <a:r>
              <a:rPr lang="en-US" dirty="0">
                <a:solidFill>
                  <a:schemeClr val="bg1"/>
                </a:solidFill>
                <a:latin typeface="Arial Hebrew"/>
                <a:cs typeface="Arial Hebrew"/>
              </a:rPr>
              <a:t>://</a:t>
            </a:r>
            <a:r>
              <a:rPr lang="en-US" dirty="0" err="1">
                <a:solidFill>
                  <a:schemeClr val="bg1"/>
                </a:solidFill>
                <a:latin typeface="Arial Hebrew"/>
                <a:cs typeface="Arial Hebrew"/>
              </a:rPr>
              <a:t>tinyurl.com</a:t>
            </a:r>
            <a:r>
              <a:rPr lang="en-US" dirty="0">
                <a:solidFill>
                  <a:schemeClr val="bg1"/>
                </a:solidFill>
                <a:latin typeface="Arial Hebrew"/>
                <a:cs typeface="Arial Hebrew"/>
              </a:rPr>
              <a:t>/pivotal-big-data-roadshow</a:t>
            </a:r>
          </a:p>
        </p:txBody>
      </p:sp>
    </p:spTree>
    <p:extLst>
      <p:ext uri="{BB962C8B-B14F-4D97-AF65-F5344CB8AC3E}">
        <p14:creationId xmlns:p14="http://schemas.microsoft.com/office/powerpoint/2010/main" val="9981722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56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770812" cy="36933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400" dirty="0" smtClean="0">
                <a:solidFill>
                  <a:srgbClr val="3EA7BC"/>
                </a:solidFill>
              </a:rPr>
              <a:t>Hands-on Lab using Pivotal Big Data Suite</a:t>
            </a:r>
            <a:endParaRPr sz="2400" dirty="0">
              <a:solidFill>
                <a:srgbClr val="3EA7BC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801028" y="1893588"/>
            <a:ext cx="686363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lang="x-none" sz="3600" b="1" dirty="0" smtClean="0">
                <a:solidFill>
                  <a:srgbClr val="F7904A"/>
                </a:solidFill>
              </a:rPr>
              <a:t>Data Streaming </a:t>
            </a:r>
            <a:r>
              <a:rPr lang="x-none" sz="3600" b="1" dirty="0" smtClean="0">
                <a:solidFill>
                  <a:srgbClr val="F7904A"/>
                </a:solidFill>
              </a:rPr>
              <a:t>with Spring </a:t>
            </a:r>
            <a:r>
              <a:rPr lang="x-none" sz="3600" b="1" dirty="0" smtClean="0">
                <a:solidFill>
                  <a:srgbClr val="F7904A"/>
                </a:solidFill>
              </a:rPr>
              <a:t>XD</a:t>
            </a:r>
            <a:endParaRPr sz="3600" b="1" dirty="0">
              <a:solidFill>
                <a:srgbClr val="F79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16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941" y="1477435"/>
            <a:ext cx="1059422" cy="436654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1050393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853368" y="3840760"/>
            <a:ext cx="7802306" cy="68140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53368" y="1956138"/>
            <a:ext cx="4019248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300441" y="3049634"/>
            <a:ext cx="1355233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160" y="861092"/>
            <a:ext cx="777316" cy="656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52" y="879108"/>
            <a:ext cx="529538" cy="545936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145" y="944304"/>
            <a:ext cx="443539" cy="443539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007" y="944304"/>
            <a:ext cx="413753" cy="413753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232" y="885785"/>
            <a:ext cx="328517" cy="605274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6034" y="972150"/>
            <a:ext cx="403725" cy="388181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326" y="917280"/>
            <a:ext cx="470564" cy="470564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>
            <a:off x="1402395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>
            <a:off x="1792469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2144471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2497134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>
            <a:off x="2849136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316882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3493801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3863074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4188055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213" y="954134"/>
            <a:ext cx="429817" cy="429817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5649" y="961054"/>
            <a:ext cx="515252" cy="515252"/>
          </a:xfrm>
          <a:prstGeom prst="rect">
            <a:avLst/>
          </a:prstGeom>
        </p:spPr>
      </p:pic>
      <p:cxnSp>
        <p:nvCxnSpPr>
          <p:cNvPr id="215" name="Straight Arrow Connector 214"/>
          <p:cNvCxnSpPr/>
          <p:nvPr/>
        </p:nvCxnSpPr>
        <p:spPr>
          <a:xfrm>
            <a:off x="453950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80" y="3885800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" name="Rounded Rectangle 244"/>
          <p:cNvSpPr/>
          <p:nvPr/>
        </p:nvSpPr>
        <p:spPr bwMode="auto">
          <a:xfrm>
            <a:off x="7485931" y="4044938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pic>
        <p:nvPicPr>
          <p:cNvPr id="247" name="Picture 2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9594" y="850937"/>
            <a:ext cx="568840" cy="568840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8679" y="909011"/>
            <a:ext cx="510766" cy="510766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8446" y="900720"/>
            <a:ext cx="325120" cy="477489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30617" y="1463435"/>
            <a:ext cx="560810" cy="468670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6293" y="1497108"/>
            <a:ext cx="390780" cy="390780"/>
          </a:xfrm>
          <a:prstGeom prst="rect">
            <a:avLst/>
          </a:prstGeom>
        </p:spPr>
      </p:pic>
      <p:cxnSp>
        <p:nvCxnSpPr>
          <p:cNvPr id="286" name="Straight Arrow Connector 82"/>
          <p:cNvCxnSpPr>
            <a:stCxn id="56" idx="1"/>
            <a:endCxn id="48" idx="1"/>
          </p:cNvCxnSpPr>
          <p:nvPr/>
        </p:nvCxnSpPr>
        <p:spPr>
          <a:xfrm rot="10800000" flipV="1">
            <a:off x="853368" y="2343477"/>
            <a:ext cx="12700" cy="1837986"/>
          </a:xfrm>
          <a:prstGeom prst="curvedConnector3">
            <a:avLst>
              <a:gd name="adj1" fmla="val 4353071"/>
            </a:avLst>
          </a:prstGeom>
          <a:ln w="28575" cmpd="sng">
            <a:solidFill>
              <a:schemeClr val="accent1">
                <a:lumMod val="50000"/>
              </a:schemeClr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5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98" y="3880545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7" name="Straight Arrow Connector 296"/>
          <p:cNvCxnSpPr/>
          <p:nvPr/>
        </p:nvCxnSpPr>
        <p:spPr>
          <a:xfrm>
            <a:off x="7930312" y="2226736"/>
            <a:ext cx="0" cy="76524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 flipV="1">
            <a:off x="8082712" y="2184373"/>
            <a:ext cx="0" cy="79859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flipH="1">
            <a:off x="4946480" y="2136435"/>
            <a:ext cx="932144" cy="837288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V="1">
            <a:off x="5135733" y="2184373"/>
            <a:ext cx="896876" cy="793662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Picture 302" descr="app2.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485931" y="871400"/>
            <a:ext cx="1072636" cy="6933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40005" dist="19939" dir="5400000" sy="23000" kx="-1199993" algn="bl" rotWithShape="0">
              <a:srgbClr val="000000">
                <a:alpha val="28000"/>
              </a:srgbClr>
            </a:outerShdw>
          </a:effectLst>
          <a:extLst/>
        </p:spPr>
      </p:pic>
      <p:pic>
        <p:nvPicPr>
          <p:cNvPr id="304" name="Picture 3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28"/>
          <a:stretch>
            <a:fillRect/>
          </a:stretch>
        </p:blipFill>
        <p:spPr bwMode="auto">
          <a:xfrm>
            <a:off x="7652195" y="1923097"/>
            <a:ext cx="556233" cy="23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" name="Picture 3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82" y="1629442"/>
            <a:ext cx="1303192" cy="25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Shape 1426"/>
          <p:cNvSpPr/>
          <p:nvPr/>
        </p:nvSpPr>
        <p:spPr>
          <a:xfrm>
            <a:off x="1323896" y="4084835"/>
            <a:ext cx="1965969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64" name="Shape 1426"/>
          <p:cNvSpPr/>
          <p:nvPr/>
        </p:nvSpPr>
        <p:spPr>
          <a:xfrm>
            <a:off x="2007749" y="2217242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5" name="Shape 1426"/>
          <p:cNvSpPr/>
          <p:nvPr/>
        </p:nvSpPr>
        <p:spPr>
          <a:xfrm>
            <a:off x="2804219" y="2217242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7" name="Shape 1426"/>
          <p:cNvSpPr/>
          <p:nvPr/>
        </p:nvSpPr>
        <p:spPr>
          <a:xfrm>
            <a:off x="3491101" y="2206899"/>
            <a:ext cx="494720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Enrich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2530136" y="232217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hape 1426"/>
          <p:cNvSpPr/>
          <p:nvPr/>
        </p:nvSpPr>
        <p:spPr>
          <a:xfrm>
            <a:off x="4301362" y="2208720"/>
            <a:ext cx="4546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74" name="pasted-image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145518" y="2039355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1204"/>
          <p:cNvSpPr/>
          <p:nvPr/>
        </p:nvSpPr>
        <p:spPr>
          <a:xfrm>
            <a:off x="879595" y="2449908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3229959" y="232290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4024957" y="2321323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asted-image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5953972" y="3428430"/>
            <a:ext cx="955085" cy="328697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100" name="pasted-image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6699399" y="3129440"/>
            <a:ext cx="387372" cy="289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73253" y="3138277"/>
            <a:ext cx="528159" cy="339583"/>
          </a:xfrm>
          <a:prstGeom prst="rect">
            <a:avLst/>
          </a:prstGeom>
        </p:spPr>
      </p:pic>
      <p:pic>
        <p:nvPicPr>
          <p:cNvPr id="102" name="pasted-image.png"/>
          <p:cNvPicPr/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7365181" y="3066992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350"/>
          <p:cNvSpPr/>
          <p:nvPr/>
        </p:nvSpPr>
        <p:spPr>
          <a:xfrm>
            <a:off x="7443038" y="3507320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104" name="Shape 1350"/>
          <p:cNvSpPr/>
          <p:nvPr/>
        </p:nvSpPr>
        <p:spPr>
          <a:xfrm>
            <a:off x="8123947" y="3543931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GPDB</a:t>
            </a:r>
            <a:endParaRPr sz="1050" dirty="0">
              <a:solidFill>
                <a:srgbClr val="29756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91718" y="3109774"/>
            <a:ext cx="401859" cy="401859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5406293" y="3051047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168820" y="3038826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Straight Arrow Connector 83"/>
          <p:cNvCxnSpPr>
            <a:stCxn id="80" idx="1"/>
            <a:endCxn id="83" idx="3"/>
          </p:cNvCxnSpPr>
          <p:nvPr/>
        </p:nvCxnSpPr>
        <p:spPr>
          <a:xfrm flipH="1" flipV="1">
            <a:off x="5090698" y="3393089"/>
            <a:ext cx="315595" cy="1222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2"/>
          <p:cNvCxnSpPr/>
          <p:nvPr/>
        </p:nvCxnSpPr>
        <p:spPr>
          <a:xfrm>
            <a:off x="2867085" y="3336179"/>
            <a:ext cx="315173" cy="1187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82"/>
          <p:cNvCxnSpPr/>
          <p:nvPr/>
        </p:nvCxnSpPr>
        <p:spPr>
          <a:xfrm flipH="1">
            <a:off x="2849071" y="3507899"/>
            <a:ext cx="285696" cy="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1897969" y="2747363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1733620" y="2765379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4629570" y="2729347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456214" y="2756371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866069" y="3053914"/>
            <a:ext cx="1960211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asted-image.png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491207" y="3237187"/>
            <a:ext cx="705470" cy="354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asted-image.png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3891424" y="3118782"/>
            <a:ext cx="373909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426"/>
          <p:cNvSpPr/>
          <p:nvPr/>
        </p:nvSpPr>
        <p:spPr>
          <a:xfrm>
            <a:off x="3672227" y="3499299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cxnSp>
        <p:nvCxnSpPr>
          <p:cNvPr id="78" name="Straight Arrow Connector 82"/>
          <p:cNvCxnSpPr/>
          <p:nvPr/>
        </p:nvCxnSpPr>
        <p:spPr>
          <a:xfrm rot="16200000" flipH="1" flipV="1">
            <a:off x="6954029" y="2242052"/>
            <a:ext cx="1413" cy="1616576"/>
          </a:xfrm>
          <a:prstGeom prst="curvedConnector3">
            <a:avLst>
              <a:gd name="adj1" fmla="val -39766171"/>
            </a:avLst>
          </a:prstGeom>
          <a:ln w="28575" cmpd="sng">
            <a:solidFill>
              <a:schemeClr val="accent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31"/>
          <p:cNvSpPr txBox="1">
            <a:spLocks noChangeArrowheads="1"/>
          </p:cNvSpPr>
          <p:nvPr/>
        </p:nvSpPr>
        <p:spPr bwMode="auto">
          <a:xfrm>
            <a:off x="2279958" y="561176"/>
            <a:ext cx="10054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Data Feeds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1" name="TextBox 31"/>
          <p:cNvSpPr txBox="1">
            <a:spLocks noChangeArrowheads="1"/>
          </p:cNvSpPr>
          <p:nvPr/>
        </p:nvSpPr>
        <p:spPr bwMode="auto">
          <a:xfrm>
            <a:off x="5304770" y="570184"/>
            <a:ext cx="15568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Transactional Apps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2" name="TextBox 34"/>
          <p:cNvSpPr txBox="1">
            <a:spLocks noChangeArrowheads="1"/>
          </p:cNvSpPr>
          <p:nvPr/>
        </p:nvSpPr>
        <p:spPr bwMode="auto">
          <a:xfrm>
            <a:off x="7404482" y="574928"/>
            <a:ext cx="11721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rgbClr val="266D68"/>
                </a:solidFill>
                <a:latin typeface="Avenir Next Demi Bold"/>
                <a:cs typeface="Avenir Next Demi Bold"/>
              </a:rPr>
              <a:t>Analytic Apps</a:t>
            </a:r>
          </a:p>
        </p:txBody>
      </p:sp>
      <p:sp>
        <p:nvSpPr>
          <p:cNvPr id="86" name="Shape 978"/>
          <p:cNvSpPr/>
          <p:nvPr/>
        </p:nvSpPr>
        <p:spPr>
          <a:xfrm>
            <a:off x="293040" y="188248"/>
            <a:ext cx="4336530" cy="345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700">
                <a:solidFill>
                  <a:srgbClr val="C2632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rgbClr val="266D68"/>
                </a:solidFill>
                <a:latin typeface="Arial"/>
                <a:cs typeface="Arial"/>
              </a:rPr>
              <a:t>Data Streaming </a:t>
            </a:r>
            <a:r>
              <a:rPr lang="x-none" sz="1700" dirty="0" smtClean="0">
                <a:solidFill>
                  <a:srgbClr val="266D68"/>
                </a:solidFill>
                <a:latin typeface="Arial"/>
                <a:cs typeface="Arial"/>
              </a:rPr>
              <a:t>Reference </a:t>
            </a:r>
            <a:r>
              <a:rPr sz="1700" dirty="0" smtClean="0">
                <a:solidFill>
                  <a:srgbClr val="266D68"/>
                </a:solidFill>
                <a:latin typeface="Arial"/>
                <a:cs typeface="Arial"/>
              </a:rPr>
              <a:t>Architecture</a:t>
            </a:r>
            <a:endParaRPr sz="1700" dirty="0">
              <a:solidFill>
                <a:srgbClr val="266D68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5565" y="1877266"/>
            <a:ext cx="4189922" cy="951208"/>
          </a:xfrm>
          <a:prstGeom prst="rect">
            <a:avLst/>
          </a:prstGeom>
          <a:noFill/>
          <a:ln w="38100" cap="flat">
            <a:solidFill>
              <a:schemeClr val="accent3"/>
            </a:solidFill>
            <a:prstDash val="dash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81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92"/>
          <p:cNvSpPr txBox="1"/>
          <p:nvPr/>
        </p:nvSpPr>
        <p:spPr>
          <a:xfrm>
            <a:off x="0" y="813993"/>
            <a:ext cx="9144000" cy="380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28" name="Shape 728"/>
          <p:cNvSpPr>
            <a:spLocks noGrp="1"/>
          </p:cNvSpPr>
          <p:nvPr>
            <p:ph type="title"/>
          </p:nvPr>
        </p:nvSpPr>
        <p:spPr>
          <a:xfrm>
            <a:off x="366713" y="281553"/>
            <a:ext cx="8410576" cy="4603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500">
                <a:solidFill>
                  <a:srgbClr val="00888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000" dirty="0" smtClean="0">
                <a:solidFill>
                  <a:schemeClr val="accent1">
                    <a:lumMod val="75000"/>
                  </a:schemeClr>
                </a:solidFill>
              </a:rPr>
              <a:t>Spring XD – State of the Art Data Pipeline automation</a:t>
            </a:r>
            <a:endParaRPr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Shape 1103"/>
          <p:cNvCxnSpPr/>
          <p:nvPr/>
        </p:nvCxnSpPr>
        <p:spPr>
          <a:xfrm>
            <a:off x="2982370" y="813993"/>
            <a:ext cx="0" cy="3807049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1103"/>
          <p:cNvCxnSpPr/>
          <p:nvPr/>
        </p:nvCxnSpPr>
        <p:spPr>
          <a:xfrm>
            <a:off x="6124977" y="813993"/>
            <a:ext cx="0" cy="3807049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731"/>
          <p:cNvSpPr/>
          <p:nvPr/>
        </p:nvSpPr>
        <p:spPr>
          <a:xfrm>
            <a:off x="726032" y="1031828"/>
            <a:ext cx="148758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27C3A"/>
                </a:solidFill>
              </a:rPr>
              <a:t>Ingest </a:t>
            </a:r>
            <a:r>
              <a:rPr lang="x-none" sz="1600" b="1" cap="all" dirty="0" smtClean="0">
                <a:solidFill>
                  <a:srgbClr val="F27C3A"/>
                </a:solidFill>
              </a:rPr>
              <a:t> / SINK</a:t>
            </a:r>
            <a:endParaRPr sz="1600" b="1" cap="all" dirty="0">
              <a:solidFill>
                <a:srgbClr val="F27C3A"/>
              </a:solidFill>
            </a:endParaRPr>
          </a:p>
        </p:txBody>
      </p:sp>
      <p:sp>
        <p:nvSpPr>
          <p:cNvPr id="12" name="Shape 732"/>
          <p:cNvSpPr/>
          <p:nvPr/>
        </p:nvSpPr>
        <p:spPr>
          <a:xfrm>
            <a:off x="4070311" y="1031828"/>
            <a:ext cx="100338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x-none" sz="1600" b="1" cap="all" dirty="0" smtClean="0">
                <a:solidFill>
                  <a:srgbClr val="F27C3A"/>
                </a:solidFill>
              </a:rPr>
              <a:t>Process</a:t>
            </a:r>
            <a:endParaRPr sz="1600" b="1" cap="all" dirty="0">
              <a:solidFill>
                <a:srgbClr val="F27C3A"/>
              </a:solidFill>
            </a:endParaRPr>
          </a:p>
        </p:txBody>
      </p:sp>
      <p:sp>
        <p:nvSpPr>
          <p:cNvPr id="13" name="Shape 735"/>
          <p:cNvSpPr/>
          <p:nvPr/>
        </p:nvSpPr>
        <p:spPr>
          <a:xfrm>
            <a:off x="6991500" y="998242"/>
            <a:ext cx="1045032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27C3A"/>
                </a:solidFill>
              </a:rPr>
              <a:t>Analyze</a:t>
            </a:r>
          </a:p>
        </p:txBody>
      </p:sp>
      <p:pic>
        <p:nvPicPr>
          <p:cNvPr id="1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514" y="1401160"/>
            <a:ext cx="762703" cy="773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5385" y="1278049"/>
            <a:ext cx="957262" cy="957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367" y="1344295"/>
            <a:ext cx="830825" cy="830825"/>
          </a:xfrm>
          <a:prstGeom prst="rect">
            <a:avLst/>
          </a:prstGeom>
        </p:spPr>
      </p:pic>
      <p:sp>
        <p:nvSpPr>
          <p:cNvPr id="19" name="Shape 745"/>
          <p:cNvSpPr txBox="1">
            <a:spLocks/>
          </p:cNvSpPr>
          <p:nvPr/>
        </p:nvSpPr>
        <p:spPr>
          <a:xfrm>
            <a:off x="339692" y="2379595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No coding required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Dozens of built-in connectors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Seamless integration with Kafka,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Sqoop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Create new connectors easily using Spring</a:t>
            </a:r>
            <a:endParaRPr lang="en-US" sz="1500" dirty="0">
              <a:solidFill>
                <a:schemeClr val="tx1"/>
              </a:solidFill>
              <a:uFillTx/>
            </a:endParaRPr>
          </a:p>
        </p:txBody>
      </p:sp>
      <p:sp>
        <p:nvSpPr>
          <p:cNvPr id="20" name="Shape 745"/>
          <p:cNvSpPr txBox="1">
            <a:spLocks/>
          </p:cNvSpPr>
          <p:nvPr/>
        </p:nvSpPr>
        <p:spPr>
          <a:xfrm>
            <a:off x="3374220" y="2355150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Call Spark, Reactor or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RxJava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Built-in configurable filtering, splitting and transformation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Out-of-box configurable jobs for batch processing</a:t>
            </a:r>
            <a:endParaRPr lang="en-US" sz="1500" dirty="0">
              <a:solidFill>
                <a:schemeClr val="tx1"/>
              </a:solidFill>
              <a:uFillTx/>
            </a:endParaRPr>
          </a:p>
        </p:txBody>
      </p:sp>
      <p:sp>
        <p:nvSpPr>
          <p:cNvPr id="21" name="Shape 745"/>
          <p:cNvSpPr txBox="1">
            <a:spLocks/>
          </p:cNvSpPr>
          <p:nvPr/>
        </p:nvSpPr>
        <p:spPr>
          <a:xfrm>
            <a:off x="6462787" y="2379595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Import and invoke PMML jobs easily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Call Python, R,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Madlib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 and other tools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Built-in configurable counters and gauges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endParaRPr lang="en-US" sz="1500" dirty="0">
              <a:solidFill>
                <a:schemeClr val="tx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11657802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6759399" y="2515690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1204"/>
          <p:cNvSpPr/>
          <p:nvPr/>
        </p:nvSpPr>
        <p:spPr>
          <a:xfrm>
            <a:off x="6760118" y="2312412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359801" y="252583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1204"/>
          <p:cNvSpPr/>
          <p:nvPr/>
        </p:nvSpPr>
        <p:spPr>
          <a:xfrm>
            <a:off x="5369527" y="232255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926057" y="252583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1204"/>
          <p:cNvSpPr/>
          <p:nvPr/>
        </p:nvSpPr>
        <p:spPr>
          <a:xfrm>
            <a:off x="3935783" y="232255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504754" y="251829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1204"/>
          <p:cNvSpPr/>
          <p:nvPr/>
        </p:nvSpPr>
        <p:spPr>
          <a:xfrm>
            <a:off x="2523487" y="231501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71085" y="251829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685" y="226350"/>
            <a:ext cx="8410576" cy="457201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Spring XD Scale-Out and HA Architecture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84152" y="1086785"/>
            <a:ext cx="5123218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7064" y="1177601"/>
            <a:ext cx="5151816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1426"/>
          <p:cNvSpPr/>
          <p:nvPr/>
        </p:nvSpPr>
        <p:spPr>
          <a:xfrm>
            <a:off x="2387610" y="138442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016531" y="152579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8037" y="128647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204"/>
          <p:cNvSpPr/>
          <p:nvPr/>
        </p:nvSpPr>
        <p:spPr>
          <a:xfrm>
            <a:off x="1619735" y="172541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3" name="Shape 1426"/>
          <p:cNvSpPr/>
          <p:nvPr/>
        </p:nvSpPr>
        <p:spPr>
          <a:xfrm>
            <a:off x="3245262" y="1375236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11134" y="1516607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1426"/>
          <p:cNvSpPr/>
          <p:nvPr/>
        </p:nvSpPr>
        <p:spPr>
          <a:xfrm>
            <a:off x="4066049" y="1373635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685963" y="151500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426"/>
          <p:cNvSpPr/>
          <p:nvPr/>
        </p:nvSpPr>
        <p:spPr>
          <a:xfrm>
            <a:off x="4930877" y="1367350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774896" y="1518208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1426"/>
          <p:cNvSpPr/>
          <p:nvPr/>
        </p:nvSpPr>
        <p:spPr>
          <a:xfrm>
            <a:off x="6029811" y="137523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1619735" y="1725419"/>
            <a:ext cx="1064254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278780" y="1725419"/>
            <a:ext cx="971579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339460" y="1725419"/>
            <a:ext cx="435436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982046" y="1725419"/>
            <a:ext cx="510338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93051" y="1725419"/>
            <a:ext cx="0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08755" y="2582089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1434" y="2681953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Rectangle 43"/>
          <p:cNvSpPr/>
          <p:nvPr/>
        </p:nvSpPr>
        <p:spPr>
          <a:xfrm>
            <a:off x="3862323" y="2585822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5002" y="2685686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Rectangle 46"/>
          <p:cNvSpPr/>
          <p:nvPr/>
        </p:nvSpPr>
        <p:spPr>
          <a:xfrm>
            <a:off x="5297547" y="2585822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0226" y="2685686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tangle 49"/>
          <p:cNvSpPr/>
          <p:nvPr/>
        </p:nvSpPr>
        <p:spPr>
          <a:xfrm>
            <a:off x="6691237" y="2578191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3916" y="2678055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Rectangle 52"/>
          <p:cNvSpPr/>
          <p:nvPr/>
        </p:nvSpPr>
        <p:spPr>
          <a:xfrm>
            <a:off x="2444815" y="2581924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7494" y="2681788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1204"/>
          <p:cNvSpPr/>
          <p:nvPr/>
        </p:nvSpPr>
        <p:spPr>
          <a:xfrm>
            <a:off x="3862323" y="809327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admin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2" name="Shape 1204"/>
          <p:cNvSpPr/>
          <p:nvPr/>
        </p:nvSpPr>
        <p:spPr>
          <a:xfrm>
            <a:off x="1080811" y="231501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72" name="Shape 1426"/>
          <p:cNvSpPr/>
          <p:nvPr/>
        </p:nvSpPr>
        <p:spPr>
          <a:xfrm>
            <a:off x="1280622" y="3121184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3" name="Shape 1426"/>
          <p:cNvSpPr/>
          <p:nvPr/>
        </p:nvSpPr>
        <p:spPr>
          <a:xfrm>
            <a:off x="2765369" y="3121184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4" name="Shape 1426"/>
          <p:cNvSpPr/>
          <p:nvPr/>
        </p:nvSpPr>
        <p:spPr>
          <a:xfrm>
            <a:off x="4151287" y="3133410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5" name="Shape 1426"/>
          <p:cNvSpPr/>
          <p:nvPr/>
        </p:nvSpPr>
        <p:spPr>
          <a:xfrm>
            <a:off x="5480594" y="3122868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6" name="Shape 1426"/>
          <p:cNvSpPr/>
          <p:nvPr/>
        </p:nvSpPr>
        <p:spPr>
          <a:xfrm>
            <a:off x="7013444" y="3122868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6" name="Shape 1204"/>
          <p:cNvSpPr/>
          <p:nvPr/>
        </p:nvSpPr>
        <p:spPr>
          <a:xfrm>
            <a:off x="1244628" y="4255176"/>
            <a:ext cx="747522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RabbitMQ</a:t>
            </a:r>
            <a:endParaRPr sz="1050" dirty="0">
              <a:solidFill>
                <a:srgbClr val="29756E"/>
              </a:solidFill>
            </a:endParaRPr>
          </a:p>
        </p:txBody>
      </p:sp>
      <p:sp>
        <p:nvSpPr>
          <p:cNvPr id="87" name="Can 86"/>
          <p:cNvSpPr/>
          <p:nvPr/>
        </p:nvSpPr>
        <p:spPr>
          <a:xfrm rot="16200000">
            <a:off x="4114275" y="650773"/>
            <a:ext cx="643018" cy="6980150"/>
          </a:xfrm>
          <a:prstGeom prst="can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095" y="3912170"/>
            <a:ext cx="315520" cy="315520"/>
          </a:xfrm>
          <a:prstGeom prst="rect">
            <a:avLst/>
          </a:prstGeom>
        </p:spPr>
      </p:pic>
      <p:cxnSp>
        <p:nvCxnSpPr>
          <p:cNvPr id="97" name="Straight Arrow Connector 96"/>
          <p:cNvCxnSpPr/>
          <p:nvPr/>
        </p:nvCxnSpPr>
        <p:spPr>
          <a:xfrm>
            <a:off x="1438609" y="3489773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1591009" y="3489773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2942007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3094407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4364345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4516745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811050" y="3519051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5963450" y="3519051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7192432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7344832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2155461" y="4101312"/>
            <a:ext cx="5189371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2155461" y="4227690"/>
            <a:ext cx="5189371" cy="3576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71901" y="29098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471901" y="30622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7970894" y="29098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7970894" y="30622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hape 1204"/>
          <p:cNvSpPr/>
          <p:nvPr/>
        </p:nvSpPr>
        <p:spPr>
          <a:xfrm>
            <a:off x="552585" y="1835176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chemeClr val="tx2">
                    <a:lumMod val="75000"/>
                  </a:schemeClr>
                </a:solidFill>
              </a:rPr>
              <a:t>Stream Deployment</a:t>
            </a:r>
            <a:endParaRPr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553" y="1861463"/>
            <a:ext cx="1111069" cy="4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7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9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900" decel="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900" decel="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9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900" decel="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900" decel="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900" decel="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900" decel="10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900" decel="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900" decel="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900" decel="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900" decel="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900" decel="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900" decel="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78" grpId="0" animBg="1"/>
      <p:bldP spid="79" grpId="0" animBg="1"/>
      <p:bldP spid="67" grpId="0" animBg="1"/>
      <p:bldP spid="77" grpId="0" animBg="1"/>
      <p:bldP spid="65" grpId="0" animBg="1"/>
      <p:bldP spid="66" grpId="0" animBg="1"/>
      <p:bldP spid="64" grpId="0" animBg="1"/>
      <p:bldP spid="3" grpId="0" animBg="1"/>
      <p:bldP spid="4" grpId="0" animBg="1"/>
      <p:bldP spid="5" grpId="0" animBg="1"/>
      <p:bldP spid="8" grpId="0" animBg="1"/>
      <p:bldP spid="13" grpId="0" animBg="1"/>
      <p:bldP spid="15" grpId="0" animBg="1"/>
      <p:bldP spid="17" grpId="0" animBg="1"/>
      <p:bldP spid="19" grpId="0" animBg="1"/>
      <p:bldP spid="32" grpId="0" animBg="1"/>
      <p:bldP spid="44" grpId="0" animBg="1"/>
      <p:bldP spid="47" grpId="0" animBg="1"/>
      <p:bldP spid="50" grpId="0" animBg="1"/>
      <p:bldP spid="53" grpId="0" animBg="1"/>
      <p:bldP spid="61" grpId="0" animBg="1"/>
      <p:bldP spid="62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86" grpId="0" animBg="1"/>
      <p:bldP spid="87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539"/>
            <a:ext cx="9144000" cy="361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761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988" y="1582125"/>
            <a:ext cx="3976077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4714" y="1672941"/>
            <a:ext cx="396135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426"/>
          <p:cNvSpPr/>
          <p:nvPr/>
        </p:nvSpPr>
        <p:spPr>
          <a:xfrm>
            <a:off x="3322589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39431" y="2021866"/>
            <a:ext cx="513899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3016" y="178181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04"/>
          <p:cNvSpPr/>
          <p:nvPr/>
        </p:nvSpPr>
        <p:spPr>
          <a:xfrm>
            <a:off x="2554714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7889" y="2846175"/>
            <a:ext cx="1540467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5850" y="2105607"/>
            <a:ext cx="0" cy="682252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58900" y="2102571"/>
            <a:ext cx="10078" cy="685288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72500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72500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426"/>
          <p:cNvSpPr/>
          <p:nvPr/>
        </p:nvSpPr>
        <p:spPr>
          <a:xfrm>
            <a:off x="3865190" y="3385106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Counter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33" name="Shape 1426"/>
          <p:cNvSpPr/>
          <p:nvPr/>
        </p:nvSpPr>
        <p:spPr>
          <a:xfrm>
            <a:off x="451425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4" name="Shape 1426"/>
          <p:cNvSpPr/>
          <p:nvPr/>
        </p:nvSpPr>
        <p:spPr>
          <a:xfrm>
            <a:off x="3541982" y="3795638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Counter aggregated by tweet language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8" name="Shape 1426"/>
          <p:cNvSpPr/>
          <p:nvPr/>
        </p:nvSpPr>
        <p:spPr>
          <a:xfrm>
            <a:off x="4600627" y="1868975"/>
            <a:ext cx="698022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2" name="Shape 1426"/>
          <p:cNvSpPr/>
          <p:nvPr/>
        </p:nvSpPr>
        <p:spPr>
          <a:xfrm>
            <a:off x="5897505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95" y="1658287"/>
            <a:ext cx="719078" cy="58460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444" y="1548787"/>
            <a:ext cx="997018" cy="997018"/>
          </a:xfrm>
          <a:prstGeom prst="rect">
            <a:avLst/>
          </a:prstGeom>
        </p:spPr>
      </p:pic>
      <p:sp>
        <p:nvSpPr>
          <p:cNvPr id="61" name="Shape 1426"/>
          <p:cNvSpPr/>
          <p:nvPr/>
        </p:nvSpPr>
        <p:spPr>
          <a:xfrm>
            <a:off x="7434290" y="2555085"/>
            <a:ext cx="716686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Log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513" y="3003925"/>
            <a:ext cx="1131277" cy="31506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5382847" y="1998055"/>
            <a:ext cx="455645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816944" y="2034886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1816944" y="1882905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6451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988" y="1582125"/>
            <a:ext cx="3976077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4714" y="1672941"/>
            <a:ext cx="396135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426"/>
          <p:cNvSpPr/>
          <p:nvPr/>
        </p:nvSpPr>
        <p:spPr>
          <a:xfrm>
            <a:off x="3322589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39431" y="2021866"/>
            <a:ext cx="513899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016" y="178181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04"/>
          <p:cNvSpPr/>
          <p:nvPr/>
        </p:nvSpPr>
        <p:spPr>
          <a:xfrm>
            <a:off x="2554714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7889" y="2846175"/>
            <a:ext cx="1540467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5850" y="2105607"/>
            <a:ext cx="0" cy="682252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58900" y="2102571"/>
            <a:ext cx="10078" cy="685288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72500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72500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426"/>
          <p:cNvSpPr/>
          <p:nvPr/>
        </p:nvSpPr>
        <p:spPr>
          <a:xfrm>
            <a:off x="3865190" y="3385106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Counter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33" name="Shape 1426"/>
          <p:cNvSpPr/>
          <p:nvPr/>
        </p:nvSpPr>
        <p:spPr>
          <a:xfrm>
            <a:off x="451425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4" name="Shape 1426"/>
          <p:cNvSpPr/>
          <p:nvPr/>
        </p:nvSpPr>
        <p:spPr>
          <a:xfrm>
            <a:off x="3541982" y="3795638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Counter aggregated by tweet language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8" name="Shape 1426"/>
          <p:cNvSpPr/>
          <p:nvPr/>
        </p:nvSpPr>
        <p:spPr>
          <a:xfrm>
            <a:off x="4600627" y="1868975"/>
            <a:ext cx="698022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2" name="Shape 1426"/>
          <p:cNvSpPr/>
          <p:nvPr/>
        </p:nvSpPr>
        <p:spPr>
          <a:xfrm>
            <a:off x="5897505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" y="1658287"/>
            <a:ext cx="719078" cy="58460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444" y="1548787"/>
            <a:ext cx="997018" cy="997018"/>
          </a:xfrm>
          <a:prstGeom prst="rect">
            <a:avLst/>
          </a:prstGeom>
        </p:spPr>
      </p:pic>
      <p:sp>
        <p:nvSpPr>
          <p:cNvPr id="61" name="Shape 1426"/>
          <p:cNvSpPr/>
          <p:nvPr/>
        </p:nvSpPr>
        <p:spPr>
          <a:xfrm>
            <a:off x="7434290" y="2555085"/>
            <a:ext cx="716686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Log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513" y="3003925"/>
            <a:ext cx="1131277" cy="31506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5382847" y="1998055"/>
            <a:ext cx="455645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816944" y="2034886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1816944" y="1882905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Shape 434"/>
          <p:cNvSpPr/>
          <p:nvPr/>
        </p:nvSpPr>
        <p:spPr>
          <a:xfrm>
            <a:off x="-168396" y="-84167"/>
            <a:ext cx="9480792" cy="4699692"/>
          </a:xfrm>
          <a:prstGeom prst="roundRect">
            <a:avLst>
              <a:gd name="adj" fmla="val 5352"/>
            </a:avLst>
          </a:prstGeom>
          <a:solidFill>
            <a:srgbClr val="F2F2F2">
              <a:alpha val="739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77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71196" y="315178"/>
            <a:ext cx="4199926" cy="4199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93310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3498" y="3105422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Rectangle 140"/>
          <p:cNvSpPr/>
          <p:nvPr/>
        </p:nvSpPr>
        <p:spPr>
          <a:xfrm>
            <a:off x="1576158" y="1582125"/>
            <a:ext cx="4998701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459070" y="1672941"/>
            <a:ext cx="4998703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1426"/>
          <p:cNvSpPr/>
          <p:nvPr/>
        </p:nvSpPr>
        <p:spPr>
          <a:xfrm>
            <a:off x="2179616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2808537" y="202113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0043" y="178181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1204"/>
          <p:cNvSpPr/>
          <p:nvPr/>
        </p:nvSpPr>
        <p:spPr>
          <a:xfrm>
            <a:off x="1411741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513382" y="1916738"/>
            <a:ext cx="856635" cy="0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566612" y="2875482"/>
            <a:ext cx="1131532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4228622" y="2204125"/>
            <a:ext cx="0" cy="613041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4462804" y="794206"/>
            <a:ext cx="1319452" cy="39119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426"/>
          <p:cNvSpPr/>
          <p:nvPr/>
        </p:nvSpPr>
        <p:spPr>
          <a:xfrm>
            <a:off x="4536979" y="891780"/>
            <a:ext cx="1149730" cy="33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chemeClr val="accent1">
                    <a:lumMod val="75000"/>
                  </a:schemeClr>
                </a:solidFill>
              </a:rPr>
              <a:t>Groovy</a:t>
            </a:r>
            <a:endParaRPr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513382" y="2073912"/>
            <a:ext cx="856635" cy="460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041672" y="2204125"/>
            <a:ext cx="10078" cy="613041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027877" y="1229227"/>
            <a:ext cx="6814" cy="615448"/>
          </a:xfrm>
          <a:prstGeom prst="straightConnector1">
            <a:avLst/>
          </a:prstGeom>
          <a:ln w="28575" cmpd="sng">
            <a:solidFill>
              <a:schemeClr val="tx2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88201" y="1229227"/>
            <a:ext cx="0" cy="615447"/>
          </a:xfrm>
          <a:prstGeom prst="straightConnector1">
            <a:avLst/>
          </a:prstGeom>
          <a:ln w="28575" cmpd="sng">
            <a:solidFill>
              <a:schemeClr val="tx2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62731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662731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40177" y="2998513"/>
            <a:ext cx="376097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1426"/>
          <p:cNvSpPr/>
          <p:nvPr/>
        </p:nvSpPr>
        <p:spPr>
          <a:xfrm>
            <a:off x="3751993" y="3426591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sp>
        <p:nvSpPr>
          <p:cNvPr id="47" name="Shape 1350"/>
          <p:cNvSpPr/>
          <p:nvPr/>
        </p:nvSpPr>
        <p:spPr>
          <a:xfrm>
            <a:off x="7736987" y="3533608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323190" y="1594657"/>
            <a:ext cx="1300593" cy="99163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>
            <a:off x="7589456" y="2064904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50" name="Shape 1426"/>
          <p:cNvSpPr/>
          <p:nvPr/>
        </p:nvSpPr>
        <p:spPr>
          <a:xfrm>
            <a:off x="7352921" y="1691320"/>
            <a:ext cx="1270862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Data Lake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51" name="Shape 1066"/>
          <p:cNvSpPr/>
          <p:nvPr/>
        </p:nvSpPr>
        <p:spPr>
          <a:xfrm>
            <a:off x="373596" y="1603665"/>
            <a:ext cx="1050463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</a:rPr>
              <a:t>Ingestion</a:t>
            </a:r>
          </a:p>
        </p:txBody>
      </p:sp>
      <p:sp>
        <p:nvSpPr>
          <p:cNvPr id="52" name="Shape 1068"/>
          <p:cNvSpPr/>
          <p:nvPr/>
        </p:nvSpPr>
        <p:spPr>
          <a:xfrm>
            <a:off x="326740" y="2204125"/>
            <a:ext cx="1115333" cy="2516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100" dirty="0">
                <a:solidFill>
                  <a:srgbClr val="94949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JSON / HTTP</a:t>
            </a:r>
          </a:p>
        </p:txBody>
      </p:sp>
      <p:sp>
        <p:nvSpPr>
          <p:cNvPr id="57" name="Shape 1426"/>
          <p:cNvSpPr/>
          <p:nvPr/>
        </p:nvSpPr>
        <p:spPr>
          <a:xfrm>
            <a:off x="431887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8" name="Shape 1426"/>
          <p:cNvSpPr/>
          <p:nvPr/>
        </p:nvSpPr>
        <p:spPr>
          <a:xfrm>
            <a:off x="4336947" y="1283275"/>
            <a:ext cx="547367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JSON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64" name="Shape 1426"/>
          <p:cNvSpPr/>
          <p:nvPr/>
        </p:nvSpPr>
        <p:spPr>
          <a:xfrm>
            <a:off x="5337437" y="1273772"/>
            <a:ext cx="547367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CSV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70" name="Shape 1426"/>
          <p:cNvSpPr/>
          <p:nvPr/>
        </p:nvSpPr>
        <p:spPr>
          <a:xfrm>
            <a:off x="7429856" y="2739532"/>
            <a:ext cx="1016195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Advanced Analytics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323190" y="2631436"/>
            <a:ext cx="1300593" cy="110662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1148"/>
          <p:cNvSpPr>
            <a:spLocks noGrp="1"/>
          </p:cNvSpPr>
          <p:nvPr>
            <p:ph type="title" idx="4294967295"/>
          </p:nvPr>
        </p:nvSpPr>
        <p:spPr>
          <a:xfrm>
            <a:off x="268373" y="170497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What you’ll build with no source code required</a:t>
            </a:r>
            <a:endParaRPr sz="2300" dirty="0">
              <a:solidFill>
                <a:srgbClr val="00685D"/>
              </a:solidFill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4071504" y="3793303"/>
            <a:ext cx="0" cy="341314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213814" y="3811319"/>
            <a:ext cx="0" cy="34131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7913688" y="3829336"/>
            <a:ext cx="0" cy="341314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8055998" y="3856360"/>
            <a:ext cx="0" cy="34131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Shape 1426"/>
          <p:cNvSpPr/>
          <p:nvPr/>
        </p:nvSpPr>
        <p:spPr>
          <a:xfrm>
            <a:off x="4306367" y="3820328"/>
            <a:ext cx="800712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JSON / Rest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79" name="Shape 1426"/>
          <p:cNvSpPr/>
          <p:nvPr/>
        </p:nvSpPr>
        <p:spPr>
          <a:xfrm>
            <a:off x="8169720" y="3833467"/>
            <a:ext cx="71639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SQL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80" name="Shape 1426"/>
          <p:cNvSpPr/>
          <p:nvPr/>
        </p:nvSpPr>
        <p:spPr>
          <a:xfrm>
            <a:off x="3468614" y="4220823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Transactional App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1" name="Shape 1426"/>
          <p:cNvSpPr/>
          <p:nvPr/>
        </p:nvSpPr>
        <p:spPr>
          <a:xfrm>
            <a:off x="7492904" y="4274357"/>
            <a:ext cx="14333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Analytics App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3" name="Shape 1426"/>
          <p:cNvSpPr/>
          <p:nvPr/>
        </p:nvSpPr>
        <p:spPr>
          <a:xfrm>
            <a:off x="3037268" y="1870576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603140" y="2011947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hape 1426"/>
          <p:cNvSpPr/>
          <p:nvPr/>
        </p:nvSpPr>
        <p:spPr>
          <a:xfrm>
            <a:off x="3858055" y="1868975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4477969" y="201034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Shape 1426"/>
          <p:cNvSpPr/>
          <p:nvPr/>
        </p:nvSpPr>
        <p:spPr>
          <a:xfrm>
            <a:off x="4722883" y="1862690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5566902" y="2013548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Shape 1426"/>
          <p:cNvSpPr/>
          <p:nvPr/>
        </p:nvSpPr>
        <p:spPr>
          <a:xfrm>
            <a:off x="5821817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3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4D4D4D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8533</TotalTime>
  <Words>466</Words>
  <Application>Microsoft Macintosh PowerPoint</Application>
  <PresentationFormat>On-screen Show (16:9)</PresentationFormat>
  <Paragraphs>122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Default</vt:lpstr>
      <vt:lpstr>PowerPoint Presentation</vt:lpstr>
      <vt:lpstr>PowerPoint Presentation</vt:lpstr>
      <vt:lpstr>PowerPoint Presentation</vt:lpstr>
      <vt:lpstr>Spring XD – State of the Art Data Pipeline automation</vt:lpstr>
      <vt:lpstr>Spring XD Scale-Out and HA Architecture</vt:lpstr>
      <vt:lpstr>Demo:  aggregating data from Twitter</vt:lpstr>
      <vt:lpstr>Demo:  aggregating data from Twitter</vt:lpstr>
      <vt:lpstr>Demo:  aggregating data from Twitter</vt:lpstr>
      <vt:lpstr>What you’ll build with no source code required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Frederico Melo</cp:lastModifiedBy>
  <cp:revision>140</cp:revision>
  <dcterms:modified xsi:type="dcterms:W3CDTF">2015-03-23T18:01:56Z</dcterms:modified>
</cp:coreProperties>
</file>